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9" r:id="rId5"/>
    <p:sldId id="260" r:id="rId6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FB89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>
      <p:cViewPr>
        <p:scale>
          <a:sx n="51" d="100"/>
          <a:sy n="51" d="100"/>
        </p:scale>
        <p:origin x="2136" y="4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5A5B-7E91-4EE0-BEA1-D09E15CD0F30}" type="datetimeFigureOut">
              <a:rPr lang="en-US" smtClean="0"/>
              <a:t>5/16/2021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5A5B-7E91-4EE0-BEA1-D09E15CD0F30}" type="datetimeFigureOut">
              <a:rPr lang="en-US" smtClean="0"/>
              <a:t>5/16/2021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5A5B-7E91-4EE0-BEA1-D09E15CD0F30}" type="datetimeFigureOut">
              <a:rPr lang="en-US" smtClean="0"/>
              <a:t>5/16/2021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5A5B-7E91-4EE0-BEA1-D09E15CD0F30}" type="datetimeFigureOut">
              <a:rPr lang="en-US" smtClean="0"/>
              <a:t>5/16/2021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5A5B-7E91-4EE0-BEA1-D09E15CD0F30}" type="datetimeFigureOut">
              <a:rPr lang="en-US" smtClean="0"/>
              <a:t>5/16/2021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5A5B-7E91-4EE0-BEA1-D09E15CD0F30}" type="datetimeFigureOut">
              <a:rPr lang="en-US" smtClean="0"/>
              <a:t>5/16/2021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5A5B-7E91-4EE0-BEA1-D09E15CD0F30}" type="datetimeFigureOut">
              <a:rPr lang="en-US" smtClean="0"/>
              <a:t>5/16/2021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5A5B-7E91-4EE0-BEA1-D09E15CD0F30}" type="datetimeFigureOut">
              <a:rPr lang="en-US" smtClean="0"/>
              <a:t>5/16/2021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5A5B-7E91-4EE0-BEA1-D09E15CD0F30}" type="datetimeFigureOut">
              <a:rPr lang="en-US" smtClean="0"/>
              <a:t>5/16/2021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5A5B-7E91-4EE0-BEA1-D09E15CD0F30}" type="datetimeFigureOut">
              <a:rPr lang="en-US" smtClean="0"/>
              <a:t>5/16/2021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5A5B-7E91-4EE0-BEA1-D09E15CD0F30}" type="datetimeFigureOut">
              <a:rPr lang="en-US" smtClean="0"/>
              <a:t>5/16/2021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35A5B-7E91-4EE0-BEA1-D09E15CD0F30}" type="datetimeFigureOut">
              <a:rPr lang="en-US" smtClean="0"/>
              <a:t>5/16/2021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 noGrp="1"/>
          </p:cNvGrpSpPr>
          <p:nvPr/>
        </p:nvGrpSpPr>
        <p:grpSpPr bwMode="auto">
          <a:xfrm>
            <a:off x="-2514605" y="-919733"/>
            <a:ext cx="13074901" cy="9607705"/>
            <a:chOff x="106664757" y="105011863"/>
            <a:chExt cx="7417727" cy="10019657"/>
          </a:xfrm>
        </p:grpSpPr>
        <p:sp>
          <p:nvSpPr>
            <p:cNvPr id="5" name="Text Box 3"/>
            <p:cNvSpPr txBox="1">
              <a:spLocks noChangeArrowheads="1"/>
            </p:cNvSpPr>
            <p:nvPr/>
          </p:nvSpPr>
          <p:spPr bwMode="auto">
            <a:xfrm rot="225489">
              <a:off x="110373305" y="106119702"/>
              <a:ext cx="3300607" cy="457201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1" dirty="0" smtClean="0">
                  <a:solidFill>
                    <a:srgbClr val="000000"/>
                  </a:solidFill>
                  <a:latin typeface="Pineapple Delight" pitchFamily="2" charset="0"/>
                  <a:cs typeface="Arial" pitchFamily="34" charset="0"/>
                </a:rPr>
                <a:t>05</a:t>
              </a:r>
              <a:r>
                <a: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Pineapple Delight" pitchFamily="2" charset="0"/>
                  <a:cs typeface="Arial" pitchFamily="34" charset="0"/>
                </a:rPr>
                <a:t>/17-21/2021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 rot="228324">
              <a:off x="107822041" y="105156201"/>
              <a:ext cx="4806539" cy="1197783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7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Pineapple Delight" pitchFamily="2" charset="0"/>
                  <a:cs typeface="Arial" pitchFamily="34" charset="0"/>
                </a:rPr>
                <a:t>Week at a Glance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 rot="216648">
              <a:off x="109281884" y="105011863"/>
              <a:ext cx="4800600" cy="1074420"/>
            </a:xfrm>
            <a:prstGeom prst="rect">
              <a:avLst/>
            </a:prstGeom>
            <a:noFill/>
            <a:ln w="9525" algn="in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4" name="AutoShape 7"/>
            <p:cNvSpPr>
              <a:spLocks noChangeArrowheads="1"/>
            </p:cNvSpPr>
            <p:nvPr/>
          </p:nvSpPr>
          <p:spPr bwMode="auto">
            <a:xfrm>
              <a:off x="106664760" y="111213900"/>
              <a:ext cx="7040879" cy="3817620"/>
            </a:xfrm>
            <a:prstGeom prst="flowChartAlternateProcess">
              <a:avLst/>
            </a:prstGeom>
            <a:solidFill>
              <a:schemeClr val="tx1"/>
            </a:solidFill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110101372" y="108032959"/>
              <a:ext cx="3451858" cy="3009901"/>
              <a:chOff x="110101372" y="106827970"/>
              <a:chExt cx="3451858" cy="3009901"/>
            </a:xfrm>
          </p:grpSpPr>
          <p:sp>
            <p:nvSpPr>
              <p:cNvPr id="18" name="Oval 10"/>
              <p:cNvSpPr>
                <a:spLocks noChangeArrowheads="1" noChangeShapeType="1"/>
              </p:cNvSpPr>
              <p:nvPr/>
            </p:nvSpPr>
            <p:spPr bwMode="auto">
              <a:xfrm>
                <a:off x="110154867" y="106957521"/>
                <a:ext cx="1323976" cy="1323976"/>
              </a:xfrm>
              <a:prstGeom prst="ellipse">
                <a:avLst/>
              </a:prstGeom>
              <a:solidFill>
                <a:srgbClr val="FFFF00"/>
              </a:solidFill>
              <a:ln w="9525" algn="in">
                <a:solidFill>
                  <a:srgbClr val="FFFF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" name="Oval 11"/>
              <p:cNvSpPr>
                <a:spLocks noChangeArrowheads="1" noChangeShapeType="1"/>
              </p:cNvSpPr>
              <p:nvPr/>
            </p:nvSpPr>
            <p:spPr bwMode="auto">
              <a:xfrm>
                <a:off x="110489992" y="109617367"/>
                <a:ext cx="220504" cy="220504"/>
              </a:xfrm>
              <a:prstGeom prst="ellipse">
                <a:avLst/>
              </a:prstGeom>
              <a:noFill/>
              <a:ln w="9525" algn="in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" name="Oval 12"/>
              <p:cNvSpPr>
                <a:spLocks noChangeArrowheads="1" noChangeShapeType="1"/>
              </p:cNvSpPr>
              <p:nvPr/>
            </p:nvSpPr>
            <p:spPr bwMode="auto">
              <a:xfrm>
                <a:off x="111267232" y="107103721"/>
                <a:ext cx="2228850" cy="2228850"/>
              </a:xfrm>
              <a:prstGeom prst="ellipse">
                <a:avLst/>
              </a:prstGeom>
              <a:solidFill>
                <a:srgbClr val="FFFF00"/>
              </a:solidFill>
              <a:ln w="9525" algn="in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" name="Oval 13"/>
              <p:cNvSpPr>
                <a:spLocks noChangeArrowheads="1" noChangeShapeType="1"/>
              </p:cNvSpPr>
              <p:nvPr/>
            </p:nvSpPr>
            <p:spPr bwMode="auto">
              <a:xfrm>
                <a:off x="111324380" y="107217066"/>
                <a:ext cx="2228850" cy="2228850"/>
              </a:xfrm>
              <a:prstGeom prst="ellipse">
                <a:avLst/>
              </a:prstGeom>
              <a:solidFill>
                <a:srgbClr val="FFFF00"/>
              </a:solidFill>
              <a:ln w="9525" algn="in">
                <a:solidFill>
                  <a:srgbClr val="FFFF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" name="Oval 14"/>
              <p:cNvSpPr>
                <a:spLocks noChangeArrowheads="1" noChangeShapeType="1"/>
              </p:cNvSpPr>
              <p:nvPr/>
            </p:nvSpPr>
            <p:spPr bwMode="auto">
              <a:xfrm>
                <a:off x="110943382" y="108866319"/>
                <a:ext cx="895350" cy="895352"/>
              </a:xfrm>
              <a:prstGeom prst="ellipse">
                <a:avLst/>
              </a:prstGeom>
              <a:noFill/>
              <a:ln w="9525" algn="in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" name="Oval 15"/>
              <p:cNvSpPr>
                <a:spLocks noChangeArrowheads="1" noChangeShapeType="1"/>
              </p:cNvSpPr>
              <p:nvPr/>
            </p:nvSpPr>
            <p:spPr bwMode="auto">
              <a:xfrm>
                <a:off x="110101372" y="106827970"/>
                <a:ext cx="1323976" cy="1323975"/>
              </a:xfrm>
              <a:prstGeom prst="ellipse">
                <a:avLst/>
              </a:prstGeom>
              <a:noFill/>
              <a:ln w="9525" algn="in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sp>
          <p:nvSpPr>
            <p:cNvPr id="10" name="Text Box 16"/>
            <p:cNvSpPr txBox="1">
              <a:spLocks noChangeArrowheads="1"/>
            </p:cNvSpPr>
            <p:nvPr/>
          </p:nvSpPr>
          <p:spPr bwMode="auto">
            <a:xfrm>
              <a:off x="106664760" y="106527599"/>
              <a:ext cx="3806190" cy="2185599"/>
            </a:xfrm>
            <a:prstGeom prst="rect">
              <a:avLst/>
            </a:prstGeom>
            <a:noFill/>
            <a:ln w="22225" algn="in">
              <a:solidFill>
                <a:schemeClr val="tx1"/>
              </a:solidFill>
              <a:prstDash val="lgDashDotDot"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LD Elementary" pitchFamily="2" charset="0"/>
                  <a:cs typeface="Arial" pitchFamily="34" charset="0"/>
                </a:rPr>
                <a:t>AVID/S</a:t>
              </a:r>
              <a:r>
                <a:rPr lang="en-US" b="1" dirty="0">
                  <a:solidFill>
                    <a:srgbClr val="000000"/>
                  </a:solidFill>
                  <a:latin typeface="LD Elementary" pitchFamily="2" charset="0"/>
                  <a:cs typeface="Arial" pitchFamily="34" charset="0"/>
                </a:rPr>
                <a:t>TEM Components used? </a:t>
              </a:r>
              <a:endParaRPr kumimoji="0" lang="en-US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D Elementary" pitchFamily="2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D Elementary" pitchFamily="2" charset="0"/>
                <a:cs typeface="Arial" pitchFamily="34" charset="0"/>
              </a:endParaRP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>
                  <a:latin typeface="LD Elementary" pitchFamily="2" charset="0"/>
                  <a:cs typeface="Arial" pitchFamily="34" charset="0"/>
                </a:rPr>
                <a:t>W: Writing Process</a:t>
              </a:r>
              <a:endParaRPr kumimoji="0" 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D Elementary" pitchFamily="2" charset="0"/>
                <a:cs typeface="Arial" pitchFamily="34" charset="0"/>
              </a:endParaRP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>
                  <a:latin typeface="LD Elementary" pitchFamily="2" charset="0"/>
                  <a:cs typeface="Arial" pitchFamily="34" charset="0"/>
                </a:rPr>
                <a:t>I:Questioning</a:t>
              </a: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LD Elementary" pitchFamily="2" charset="0"/>
                  <a:cs typeface="Arial" pitchFamily="34" charset="0"/>
                </a:rPr>
                <a:t>C:Class Discussion</a:t>
              </a: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>
                  <a:latin typeface="LD Elementary" pitchFamily="2" charset="0"/>
                  <a:cs typeface="Arial" pitchFamily="34" charset="0"/>
                </a:rPr>
                <a:t>O: Graphic Organizers</a:t>
              </a: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LD Elementary" pitchFamily="2" charset="0"/>
                  <a:cs typeface="Arial" pitchFamily="34" charset="0"/>
                </a:rPr>
                <a:t>R:</a:t>
              </a:r>
              <a:r>
                <a:rPr kumimoji="0" lang="en-US" b="1" i="0" u="none" strike="noStrike" cap="none" normalizeH="0" dirty="0">
                  <a:ln>
                    <a:noFill/>
                  </a:ln>
                  <a:solidFill>
                    <a:schemeClr val="tx1"/>
                  </a:solidFill>
                  <a:effectLst/>
                  <a:latin typeface="LD Elementary" pitchFamily="2" charset="0"/>
                  <a:cs typeface="Arial" pitchFamily="34" charset="0"/>
                </a:rPr>
                <a:t> Note-taking/ Vocabulary Building</a:t>
              </a:r>
              <a:endParaRPr kumimoji="0" 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D Elementary" pitchFamily="2" charset="0"/>
                <a:cs typeface="Arial" pitchFamily="34" charset="0"/>
              </a:endParaRPr>
            </a:p>
          </p:txBody>
        </p:sp>
        <p:grpSp>
          <p:nvGrpSpPr>
            <p:cNvPr id="12" name="Group 18"/>
            <p:cNvGrpSpPr>
              <a:grpSpLocks/>
            </p:cNvGrpSpPr>
            <p:nvPr/>
          </p:nvGrpSpPr>
          <p:grpSpPr bwMode="auto">
            <a:xfrm>
              <a:off x="106664757" y="108687613"/>
              <a:ext cx="2434593" cy="2609853"/>
              <a:chOff x="106664757" y="108964022"/>
              <a:chExt cx="2434593" cy="2457450"/>
            </a:xfrm>
          </p:grpSpPr>
          <p:sp>
            <p:nvSpPr>
              <p:cNvPr id="16" name="AutoShape 19"/>
              <p:cNvSpPr>
                <a:spLocks noChangeArrowheads="1"/>
              </p:cNvSpPr>
              <p:nvPr/>
            </p:nvSpPr>
            <p:spPr bwMode="auto">
              <a:xfrm>
                <a:off x="106664760" y="108964022"/>
                <a:ext cx="2434590" cy="2457450"/>
              </a:xfrm>
              <a:prstGeom prst="flowChartAlternateProcess">
                <a:avLst/>
              </a:prstGeom>
              <a:solidFill>
                <a:srgbClr val="FFFF00"/>
              </a:solidFill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" name="Text Box 20"/>
              <p:cNvSpPr txBox="1">
                <a:spLocks noChangeArrowheads="1"/>
              </p:cNvSpPr>
              <p:nvPr/>
            </p:nvSpPr>
            <p:spPr bwMode="auto">
              <a:xfrm>
                <a:off x="106664757" y="108998721"/>
                <a:ext cx="2434593" cy="241823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1" i="0" u="none" strike="noStrike" cap="none" normalizeH="0" baseline="0" dirty="0">
                    <a:ln>
                      <a:noFill/>
                    </a:ln>
                    <a:effectLst/>
                    <a:latin typeface="LD Elementary" pitchFamily="2" charset="0"/>
                    <a:cs typeface="Arial" pitchFamily="34" charset="0"/>
                  </a:rPr>
                  <a:t>Academic Vocabulary</a:t>
                </a:r>
              </a:p>
              <a:p>
                <a:pPr marL="0" marR="0" lvl="0" indent="0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>
                  <a:ln>
                    <a:noFill/>
                  </a:ln>
                  <a:effectLst/>
                  <a:latin typeface="LD Elementary" pitchFamily="2" charset="0"/>
                  <a:cs typeface="Arial" pitchFamily="34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" b="0" i="0" u="none" strike="noStrike" cap="none" normalizeH="0" baseline="0" dirty="0">
                  <a:ln>
                    <a:noFill/>
                  </a:ln>
                  <a:effectLst/>
                  <a:latin typeface="LD Elementary" pitchFamily="2" charset="0"/>
                  <a:cs typeface="Arial" pitchFamily="34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" b="0" i="0" u="none" strike="noStrike" cap="none" normalizeH="0" baseline="0" dirty="0">
                  <a:ln>
                    <a:noFill/>
                  </a:ln>
                  <a:effectLst/>
                  <a:latin typeface="LD Elementary" pitchFamily="2" charset="0"/>
                  <a:cs typeface="Arial" pitchFamily="34" charset="0"/>
                </a:endParaRPr>
              </a:p>
              <a:p>
                <a:pPr lvl="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/>
                  <a:t>Persistence • Central Idea • Grit • Growth Mindset</a:t>
                </a:r>
                <a:endParaRPr kumimoji="0" lang="en-US" sz="1800" b="0" i="0" u="none" strike="noStrike" cap="none" normalizeH="0" baseline="0" dirty="0">
                  <a:ln>
                    <a:noFill/>
                  </a:ln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3" name="Text Box 21"/>
            <p:cNvSpPr txBox="1">
              <a:spLocks noChangeArrowheads="1"/>
            </p:cNvSpPr>
            <p:nvPr/>
          </p:nvSpPr>
          <p:spPr bwMode="auto">
            <a:xfrm>
              <a:off x="109162207" y="108881506"/>
              <a:ext cx="4526284" cy="2121631"/>
            </a:xfrm>
            <a:prstGeom prst="rect">
              <a:avLst/>
            </a:prstGeom>
            <a:noFill/>
            <a:ln w="57150" cap="rnd" algn="in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lvl="0"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sz="20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LD Elementary" pitchFamily="2" charset="0"/>
                  <a:cs typeface="Arial" pitchFamily="34" charset="0"/>
                </a:rPr>
                <a:t>Learning </a:t>
              </a:r>
              <a:r>
                <a:rPr lang="en-US" sz="2000" b="1" dirty="0">
                  <a:solidFill>
                    <a:srgbClr val="000000"/>
                  </a:solidFill>
                  <a:latin typeface="LD Elementary" pitchFamily="2" charset="0"/>
                  <a:cs typeface="Arial" pitchFamily="34" charset="0"/>
                </a:rPr>
                <a:t>Targets</a:t>
              </a:r>
              <a:r>
                <a:rPr kumimoji="0" lang="en-US" sz="2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LD Elementary" pitchFamily="2" charset="0"/>
                  <a:cs typeface="Arial" pitchFamily="34" charset="0"/>
                </a:rPr>
                <a:t>: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ts val="1000"/>
                <a:tabLst/>
              </a:pPr>
              <a:endParaRPr kumimoji="0" lang="en-US" sz="10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D Elementary" pitchFamily="2" charset="0"/>
                <a:cs typeface="Arial" pitchFamily="34" charset="0"/>
              </a:endParaRPr>
            </a:p>
          </p:txBody>
        </p:sp>
        <p:sp>
          <p:nvSpPr>
            <p:cNvPr id="14" name="Text Box 22"/>
            <p:cNvSpPr txBox="1">
              <a:spLocks noChangeArrowheads="1"/>
            </p:cNvSpPr>
            <p:nvPr/>
          </p:nvSpPr>
          <p:spPr bwMode="auto">
            <a:xfrm>
              <a:off x="110524445" y="106569961"/>
              <a:ext cx="3101340" cy="2224240"/>
            </a:xfrm>
            <a:prstGeom prst="rect">
              <a:avLst/>
            </a:prstGeom>
            <a:noFill/>
            <a:ln w="34925" cmpd="thinThick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LD Elementary" pitchFamily="2" charset="0"/>
                  <a:cs typeface="Arial" pitchFamily="34" charset="0"/>
                </a:rPr>
                <a:t>Standards: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LD Elementary" pitchFamily="2" charset="0"/>
                  <a:cs typeface="Arial" pitchFamily="34" charset="0"/>
                </a:rPr>
                <a:t>E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D Elementary" pitchFamily="2" charset="0"/>
                <a:cs typeface="Arial" pitchFamily="34" charset="0"/>
              </a:endParaRP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/>
                <a:t>ELAGSE6.RL (1, 2, 3</a:t>
              </a:r>
              <a:r>
                <a:rPr lang="en-US" dirty="0" smtClean="0"/>
                <a:t>)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/>
                <a:t>ELAGSE6.RI (5, 6, 7, 8, 9</a:t>
              </a:r>
              <a:r>
                <a:rPr lang="en-US" dirty="0" smtClean="0"/>
                <a:t>)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/>
                <a:t>ELAGSE6.RL4/RI4 </a:t>
              </a:r>
              <a:endParaRPr lang="en-US" dirty="0" smtClean="0"/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/>
                <a:t>ELAGSE6.L 6 </a:t>
              </a:r>
              <a:r>
                <a:rPr lang="pt-BR" dirty="0" smtClean="0"/>
                <a:t>(4</a:t>
              </a:r>
              <a:r>
                <a:rPr lang="pt-BR" dirty="0"/>
                <a:t>, 4a, 4b, 4c, 5, 5a, 5b, 5c, 6)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Arial" pitchFamily="34" charset="0"/>
                <a:cs typeface="Arial" pitchFamily="34" charset="0"/>
              </a:endParaRP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Arial" pitchFamily="34" charset="0"/>
                <a:cs typeface="Arial" pitchFamily="34" charset="0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97" y="-482405"/>
            <a:ext cx="1005285" cy="1005285"/>
          </a:xfrm>
          <a:prstGeom prst="rect">
            <a:avLst/>
          </a:prstGeom>
        </p:spPr>
      </p:pic>
      <p:sp>
        <p:nvSpPr>
          <p:cNvPr id="26" name="Text Box 21"/>
          <p:cNvSpPr txBox="1">
            <a:spLocks noChangeArrowheads="1"/>
          </p:cNvSpPr>
          <p:nvPr/>
        </p:nvSpPr>
        <p:spPr bwMode="auto">
          <a:xfrm>
            <a:off x="1372306" y="5023741"/>
            <a:ext cx="3030948" cy="334894"/>
          </a:xfrm>
          <a:prstGeom prst="rect">
            <a:avLst/>
          </a:prstGeom>
          <a:noFill/>
          <a:ln w="31750" cap="rnd" algn="in">
            <a:solidFill>
              <a:srgbClr val="6600CC"/>
            </a:solidFill>
            <a:prstDash val="sysDot"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srgbClr val="FFFF00"/>
                </a:solidFill>
                <a:latin typeface="LD Elementary" pitchFamily="2" charset="0"/>
                <a:cs typeface="Arial" pitchFamily="34" charset="0"/>
              </a:rPr>
              <a:t>Glance at Assignments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12348" y="-379153"/>
            <a:ext cx="1172367" cy="923330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LD Elementary"/>
              </a:rPr>
              <a:t>Dawn Bland   </a:t>
            </a:r>
          </a:p>
          <a:p>
            <a:pPr algn="ctr"/>
            <a:r>
              <a:rPr lang="en-US" dirty="0">
                <a:latin typeface="LD Elementary"/>
              </a:rPr>
              <a:t>ELA</a:t>
            </a:r>
          </a:p>
        </p:txBody>
      </p:sp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E4AA6AAF-7E4E-49F2-96FB-8A2CA734E7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2666573"/>
              </p:ext>
            </p:extLst>
          </p:nvPr>
        </p:nvGraphicFramePr>
        <p:xfrm>
          <a:off x="-1143000" y="5358635"/>
          <a:ext cx="8001001" cy="51282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5010">
                  <a:extLst>
                    <a:ext uri="{9D8B030D-6E8A-4147-A177-3AD203B41FA5}">
                      <a16:colId xmlns:a16="http://schemas.microsoft.com/office/drawing/2014/main" val="1737708539"/>
                    </a:ext>
                  </a:extLst>
                </a:gridCol>
                <a:gridCol w="1220890">
                  <a:extLst>
                    <a:ext uri="{9D8B030D-6E8A-4147-A177-3AD203B41FA5}">
                      <a16:colId xmlns:a16="http://schemas.microsoft.com/office/drawing/2014/main" val="2793918122"/>
                    </a:ext>
                  </a:extLst>
                </a:gridCol>
                <a:gridCol w="1546459">
                  <a:extLst>
                    <a:ext uri="{9D8B030D-6E8A-4147-A177-3AD203B41FA5}">
                      <a16:colId xmlns:a16="http://schemas.microsoft.com/office/drawing/2014/main" val="258180188"/>
                    </a:ext>
                  </a:extLst>
                </a:gridCol>
                <a:gridCol w="1669217">
                  <a:extLst>
                    <a:ext uri="{9D8B030D-6E8A-4147-A177-3AD203B41FA5}">
                      <a16:colId xmlns:a16="http://schemas.microsoft.com/office/drawing/2014/main" val="3698143392"/>
                    </a:ext>
                  </a:extLst>
                </a:gridCol>
                <a:gridCol w="1142271">
                  <a:extLst>
                    <a:ext uri="{9D8B030D-6E8A-4147-A177-3AD203B41FA5}">
                      <a16:colId xmlns:a16="http://schemas.microsoft.com/office/drawing/2014/main" val="3682790201"/>
                    </a:ext>
                  </a:extLst>
                </a:gridCol>
                <a:gridCol w="1487154">
                  <a:extLst>
                    <a:ext uri="{9D8B030D-6E8A-4147-A177-3AD203B41FA5}">
                      <a16:colId xmlns:a16="http://schemas.microsoft.com/office/drawing/2014/main" val="3392175698"/>
                    </a:ext>
                  </a:extLst>
                </a:gridCol>
              </a:tblGrid>
              <a:tr h="286227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Day</a:t>
                      </a:r>
                    </a:p>
                  </a:txBody>
                  <a:tcPr marL="118018" marR="118018" marT="59009" marB="59009" vert="vert27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Warm-Up</a:t>
                      </a:r>
                    </a:p>
                  </a:txBody>
                  <a:tcPr marL="118018" marR="118018" marT="59009" marB="59009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Instructional Block</a:t>
                      </a:r>
                    </a:p>
                  </a:txBody>
                  <a:tcPr marL="118018" marR="118018" marT="59009" marB="59009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Classwork</a:t>
                      </a:r>
                    </a:p>
                  </a:txBody>
                  <a:tcPr marL="118018" marR="118018" marT="59009" marB="59009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Closing</a:t>
                      </a:r>
                    </a:p>
                  </a:txBody>
                  <a:tcPr marL="118018" marR="118018" marT="59009" marB="59009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Homework</a:t>
                      </a:r>
                    </a:p>
                  </a:txBody>
                  <a:tcPr marL="118018" marR="118018" marT="59009" marB="59009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5619316"/>
                  </a:ext>
                </a:extLst>
              </a:tr>
              <a:tr h="524729">
                <a:tc>
                  <a:txBody>
                    <a:bodyPr/>
                    <a:lstStyle/>
                    <a:p>
                      <a:pPr algn="ctr"/>
                      <a:r>
                        <a:rPr lang="en-US" sz="1050" b="1" i="1" dirty="0">
                          <a:solidFill>
                            <a:schemeClr val="tx1"/>
                          </a:solidFill>
                        </a:rPr>
                        <a:t>Day 1</a:t>
                      </a:r>
                    </a:p>
                  </a:txBody>
                  <a:tcPr marL="118018" marR="118018" marT="59009" marB="59009" vert="vert270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Opening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Vocabulary Unit 7A Quiz</a:t>
                      </a:r>
                      <a:endParaRPr lang="en-US" sz="900" dirty="0">
                        <a:solidFill>
                          <a:srgbClr val="FF0000"/>
                        </a:solidFill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aseline="0" dirty="0" smtClean="0">
                          <a:solidFill>
                            <a:schemeClr val="tx1"/>
                          </a:solidFill>
                        </a:rPr>
                        <a:t>Asynchronous</a:t>
                      </a:r>
                    </a:p>
                    <a:p>
                      <a:r>
                        <a:rPr lang="en-US" sz="900" baseline="0" dirty="0" smtClean="0">
                          <a:solidFill>
                            <a:schemeClr val="tx1"/>
                          </a:solidFill>
                        </a:rPr>
                        <a:t>Reading and Vocabulary</a:t>
                      </a:r>
                      <a:endParaRPr lang="en-US" sz="9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 smtClean="0"/>
                        <a:t>Teacher Lead: Key Ideas and Details (Informational Text)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Technology Station: </a:t>
                      </a:r>
                      <a:r>
                        <a:rPr lang="en-US" sz="1000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iReady</a:t>
                      </a:r>
                      <a:endParaRPr lang="en-US" sz="1000" baseline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Application Station: Informational Text</a:t>
                      </a:r>
                      <a:endParaRPr lang="en-US" sz="12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Exit ticket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6663330"/>
                  </a:ext>
                </a:extLst>
              </a:tr>
              <a:tr h="608143">
                <a:tc>
                  <a:txBody>
                    <a:bodyPr/>
                    <a:lstStyle/>
                    <a:p>
                      <a:pPr algn="ctr"/>
                      <a:r>
                        <a:rPr lang="en-US" sz="1050" b="1" i="1" dirty="0"/>
                        <a:t>Day 2</a:t>
                      </a:r>
                    </a:p>
                  </a:txBody>
                  <a:tcPr marL="118018" marR="118018" marT="59009" marB="59009" vert="vert27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Opening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Vocabulary </a:t>
                      </a: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Unit </a:t>
                      </a:r>
                      <a:r>
                        <a:rPr kumimoji="0" 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7A Quiz</a:t>
                      </a:r>
                      <a:endParaRPr lang="en-US" sz="90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Reading and Vocabulary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900" dirty="0"/>
                    </a:p>
                    <a:p>
                      <a:endParaRPr lang="en-US" sz="900" dirty="0"/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 smtClean="0"/>
                        <a:t>Teacher Lead: Key Ideas and Details (Informational Text)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Technology Station: </a:t>
                      </a:r>
                      <a:r>
                        <a:rPr lang="en-US" sz="900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iReady</a:t>
                      </a:r>
                      <a:endParaRPr lang="en-US" sz="900" baseline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Application Station: Informational Text</a:t>
                      </a:r>
                      <a:endParaRPr lang="en-US" sz="11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Exit ticket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N/A</a:t>
                      </a:r>
                    </a:p>
                  </a:txBody>
                  <a:tcPr marL="118018" marR="118018" marT="59009" marB="59009"/>
                </a:tc>
                <a:extLst>
                  <a:ext uri="{0D108BD9-81ED-4DB2-BD59-A6C34878D82A}">
                    <a16:rowId xmlns:a16="http://schemas.microsoft.com/office/drawing/2014/main" val="3753238956"/>
                  </a:ext>
                </a:extLst>
              </a:tr>
              <a:tr h="663752">
                <a:tc>
                  <a:txBody>
                    <a:bodyPr/>
                    <a:lstStyle/>
                    <a:p>
                      <a:pPr algn="ctr"/>
                      <a:r>
                        <a:rPr lang="en-US" sz="1050" b="1" i="1" dirty="0"/>
                        <a:t>Day 3</a:t>
                      </a:r>
                    </a:p>
                  </a:txBody>
                  <a:tcPr marL="118018" marR="118018" marT="59009" marB="59009" vert="vert270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Opening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 smtClean="0">
                          <a:solidFill>
                            <a:schemeClr val="tx1"/>
                          </a:solidFill>
                        </a:rPr>
                        <a:t>Asynchronous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Reading and Vocabulary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 smtClean="0"/>
                        <a:t>Teacher Lead: Key Ideas and Details( Informational Text)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Technology Station: </a:t>
                      </a:r>
                      <a:r>
                        <a:rPr lang="en-US" sz="1000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iReady</a:t>
                      </a:r>
                      <a:endParaRPr lang="en-US" sz="1000" baseline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Application Station: Informational Text</a:t>
                      </a:r>
                      <a:endParaRPr lang="en-US" sz="12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Exit Ticket</a:t>
                      </a: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No</a:t>
                      </a:r>
                      <a:r>
                        <a:rPr lang="en-US" sz="1000" baseline="0" dirty="0"/>
                        <a:t> School</a:t>
                      </a:r>
                      <a:endParaRPr lang="en-US" sz="1000" dirty="0"/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5581987"/>
                  </a:ext>
                </a:extLst>
              </a:tr>
              <a:tr h="608143">
                <a:tc>
                  <a:txBody>
                    <a:bodyPr/>
                    <a:lstStyle/>
                    <a:p>
                      <a:pPr algn="ctr"/>
                      <a:r>
                        <a:rPr lang="en-US" sz="1050" b="1" i="1" u="none" dirty="0"/>
                        <a:t>Day 4</a:t>
                      </a:r>
                    </a:p>
                  </a:txBody>
                  <a:tcPr marL="118018" marR="118018" marT="59009" marB="59009" vert="vert27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Opening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Reading and Vocabulary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 smtClean="0"/>
                        <a:t>Teacher Lead: Key Ideas and Details (Informational Text)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Technology Station: </a:t>
                      </a:r>
                      <a:r>
                        <a:rPr lang="en-US" sz="900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iReady</a:t>
                      </a:r>
                      <a:endParaRPr lang="en-US" sz="900" baseline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Application Station: Informational Text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Exit ticket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N/A</a:t>
                      </a:r>
                    </a:p>
                  </a:txBody>
                  <a:tcPr marL="118018" marR="118018" marT="59009" marB="59009"/>
                </a:tc>
                <a:extLst>
                  <a:ext uri="{0D108BD9-81ED-4DB2-BD59-A6C34878D82A}">
                    <a16:rowId xmlns:a16="http://schemas.microsoft.com/office/drawing/2014/main" val="3325193647"/>
                  </a:ext>
                </a:extLst>
              </a:tr>
              <a:tr h="663752">
                <a:tc>
                  <a:txBody>
                    <a:bodyPr/>
                    <a:lstStyle/>
                    <a:p>
                      <a:pPr algn="ctr"/>
                      <a:r>
                        <a:rPr lang="en-US" sz="1050" b="1" i="1" dirty="0"/>
                        <a:t>Day 5</a:t>
                      </a:r>
                    </a:p>
                  </a:txBody>
                  <a:tcPr marL="118018" marR="118018" marT="59009" marB="59009" vert="vert270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REVIEW</a:t>
                      </a: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REVIEW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Professional Learning/Conferences</a:t>
                      </a:r>
                    </a:p>
                    <a:p>
                      <a:endParaRPr lang="en-US" sz="1000" dirty="0"/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Professional Learning/Conferences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N/A</a:t>
                      </a: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843698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887540" y="3186021"/>
            <a:ext cx="800850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400" b="1" dirty="0"/>
          </a:p>
        </p:txBody>
      </p:sp>
      <p:sp>
        <p:nvSpPr>
          <p:cNvPr id="11" name="Rectangle 10"/>
          <p:cNvSpPr/>
          <p:nvPr/>
        </p:nvSpPr>
        <p:spPr>
          <a:xfrm>
            <a:off x="1940353" y="3039023"/>
            <a:ext cx="3429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dirty="0"/>
              <a:t>ELAGSE6.L 6 </a:t>
            </a:r>
            <a:r>
              <a:rPr lang="pt-BR" dirty="0" smtClean="0"/>
              <a:t> </a:t>
            </a:r>
            <a:r>
              <a:rPr lang="pt-BR" dirty="0"/>
              <a:t>(4, 4a, 4b, 4c, 5, 5a, 5b, 5c, 6)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 noGrp="1"/>
          </p:cNvGrpSpPr>
          <p:nvPr/>
        </p:nvGrpSpPr>
        <p:grpSpPr bwMode="auto">
          <a:xfrm>
            <a:off x="-2032218" y="-167407"/>
            <a:ext cx="12450201" cy="9329866"/>
            <a:chOff x="106664757" y="105301616"/>
            <a:chExt cx="7063319" cy="9729904"/>
          </a:xfrm>
        </p:grpSpPr>
        <p:sp>
          <p:nvSpPr>
            <p:cNvPr id="5" name="Text Box 3"/>
            <p:cNvSpPr txBox="1">
              <a:spLocks noChangeArrowheads="1"/>
            </p:cNvSpPr>
            <p:nvPr/>
          </p:nvSpPr>
          <p:spPr bwMode="auto">
            <a:xfrm rot="225489">
              <a:off x="110963556" y="106290003"/>
              <a:ext cx="2560400" cy="457200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Pineapple Delight" pitchFamily="2" charset="0"/>
                  <a:cs typeface="Arial" pitchFamily="34" charset="0"/>
                </a:rPr>
                <a:t>Date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>
              <a:off x="108722816" y="105301616"/>
              <a:ext cx="4806539" cy="1197783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7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Pineapple Delight" pitchFamily="2" charset="0"/>
                  <a:cs typeface="Arial" pitchFamily="34" charset="0"/>
                </a:rPr>
                <a:t>Week at a Glance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 rot="10800000">
              <a:off x="109912433" y="105366122"/>
              <a:ext cx="3815643" cy="819068"/>
            </a:xfrm>
            <a:prstGeom prst="rect">
              <a:avLst/>
            </a:prstGeom>
            <a:noFill/>
            <a:ln w="9525" algn="in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4" name="AutoShape 7"/>
            <p:cNvSpPr>
              <a:spLocks noChangeArrowheads="1"/>
            </p:cNvSpPr>
            <p:nvPr/>
          </p:nvSpPr>
          <p:spPr bwMode="auto">
            <a:xfrm>
              <a:off x="106664760" y="111213900"/>
              <a:ext cx="7040879" cy="3817620"/>
            </a:xfrm>
            <a:prstGeom prst="flowChartAlternateProcess">
              <a:avLst/>
            </a:prstGeom>
            <a:solidFill>
              <a:schemeClr val="tx1"/>
            </a:solidFill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110101372" y="108032959"/>
              <a:ext cx="3451858" cy="3009901"/>
              <a:chOff x="110101372" y="106827970"/>
              <a:chExt cx="3451858" cy="3009901"/>
            </a:xfrm>
          </p:grpSpPr>
          <p:sp>
            <p:nvSpPr>
              <p:cNvPr id="18" name="Oval 10"/>
              <p:cNvSpPr>
                <a:spLocks noChangeArrowheads="1" noChangeShapeType="1"/>
              </p:cNvSpPr>
              <p:nvPr/>
            </p:nvSpPr>
            <p:spPr bwMode="auto">
              <a:xfrm>
                <a:off x="110154867" y="106957521"/>
                <a:ext cx="1323976" cy="1323976"/>
              </a:xfrm>
              <a:prstGeom prst="ellipse">
                <a:avLst/>
              </a:prstGeom>
              <a:solidFill>
                <a:srgbClr val="FFFF00"/>
              </a:solidFill>
              <a:ln w="9525" algn="in">
                <a:solidFill>
                  <a:srgbClr val="FFFF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" name="Oval 11"/>
              <p:cNvSpPr>
                <a:spLocks noChangeArrowheads="1" noChangeShapeType="1"/>
              </p:cNvSpPr>
              <p:nvPr/>
            </p:nvSpPr>
            <p:spPr bwMode="auto">
              <a:xfrm>
                <a:off x="110489992" y="109617367"/>
                <a:ext cx="220504" cy="220504"/>
              </a:xfrm>
              <a:prstGeom prst="ellipse">
                <a:avLst/>
              </a:prstGeom>
              <a:noFill/>
              <a:ln w="9525" algn="in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" name="Oval 12"/>
              <p:cNvSpPr>
                <a:spLocks noChangeArrowheads="1" noChangeShapeType="1"/>
              </p:cNvSpPr>
              <p:nvPr/>
            </p:nvSpPr>
            <p:spPr bwMode="auto">
              <a:xfrm>
                <a:off x="111267232" y="107103721"/>
                <a:ext cx="2228850" cy="2228850"/>
              </a:xfrm>
              <a:prstGeom prst="ellipse">
                <a:avLst/>
              </a:prstGeom>
              <a:solidFill>
                <a:srgbClr val="FFFF00"/>
              </a:solidFill>
              <a:ln w="9525" algn="in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" name="Oval 13"/>
              <p:cNvSpPr>
                <a:spLocks noChangeArrowheads="1" noChangeShapeType="1"/>
              </p:cNvSpPr>
              <p:nvPr/>
            </p:nvSpPr>
            <p:spPr bwMode="auto">
              <a:xfrm>
                <a:off x="111324380" y="107217066"/>
                <a:ext cx="2228850" cy="2228850"/>
              </a:xfrm>
              <a:prstGeom prst="ellipse">
                <a:avLst/>
              </a:prstGeom>
              <a:solidFill>
                <a:srgbClr val="FFFF00"/>
              </a:solidFill>
              <a:ln w="9525" algn="in">
                <a:solidFill>
                  <a:srgbClr val="FFFF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" name="Oval 14"/>
              <p:cNvSpPr>
                <a:spLocks noChangeArrowheads="1" noChangeShapeType="1"/>
              </p:cNvSpPr>
              <p:nvPr/>
            </p:nvSpPr>
            <p:spPr bwMode="auto">
              <a:xfrm>
                <a:off x="110943382" y="108866319"/>
                <a:ext cx="895350" cy="895352"/>
              </a:xfrm>
              <a:prstGeom prst="ellipse">
                <a:avLst/>
              </a:prstGeom>
              <a:noFill/>
              <a:ln w="9525" algn="in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" name="Oval 15"/>
              <p:cNvSpPr>
                <a:spLocks noChangeArrowheads="1" noChangeShapeType="1"/>
              </p:cNvSpPr>
              <p:nvPr/>
            </p:nvSpPr>
            <p:spPr bwMode="auto">
              <a:xfrm>
                <a:off x="110101372" y="106827970"/>
                <a:ext cx="1323976" cy="1323975"/>
              </a:xfrm>
              <a:prstGeom prst="ellipse">
                <a:avLst/>
              </a:prstGeom>
              <a:noFill/>
              <a:ln w="9525" algn="in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sp>
          <p:nvSpPr>
            <p:cNvPr id="10" name="Text Box 16"/>
            <p:cNvSpPr txBox="1">
              <a:spLocks noChangeArrowheads="1"/>
            </p:cNvSpPr>
            <p:nvPr/>
          </p:nvSpPr>
          <p:spPr bwMode="auto">
            <a:xfrm>
              <a:off x="106664760" y="106527599"/>
              <a:ext cx="3806190" cy="2185599"/>
            </a:xfrm>
            <a:prstGeom prst="rect">
              <a:avLst/>
            </a:prstGeom>
            <a:noFill/>
            <a:ln w="22225" algn="in">
              <a:solidFill>
                <a:schemeClr val="tx1"/>
              </a:solidFill>
              <a:prstDash val="lgDashDotDot"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LD Elementary" pitchFamily="2" charset="0"/>
                  <a:cs typeface="Arial" pitchFamily="34" charset="0"/>
                </a:rPr>
                <a:t>AVID/S</a:t>
              </a:r>
              <a:r>
                <a:rPr lang="en-US" b="1" dirty="0">
                  <a:solidFill>
                    <a:srgbClr val="000000"/>
                  </a:solidFill>
                  <a:latin typeface="LD Elementary" pitchFamily="2" charset="0"/>
                  <a:cs typeface="Arial" pitchFamily="34" charset="0"/>
                </a:rPr>
                <a:t>TEM Components used? </a:t>
              </a:r>
              <a:endParaRPr kumimoji="0" lang="en-US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D Elementary" pitchFamily="2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D Elementary" pitchFamily="2" charset="0"/>
                <a:cs typeface="Arial" pitchFamily="34" charset="0"/>
              </a:endParaRP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LD Elementary" pitchFamily="2" charset="0"/>
                  <a:cs typeface="Arial" pitchFamily="34" charset="0"/>
                </a:rPr>
                <a:t>W </a:t>
              </a:r>
              <a:r>
                <a:rPr lang="en-US" sz="1200" dirty="0"/>
                <a:t>Students will respond to the hook image using the “I see, I think, I wonder” recording sheet. </a:t>
              </a:r>
              <a:endParaRPr kumimoji="0" 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D Elementary" pitchFamily="2" charset="0"/>
                <a:cs typeface="Arial" pitchFamily="34" charset="0"/>
              </a:endParaRP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b="1" dirty="0">
                  <a:latin typeface="LD Elementary" pitchFamily="2" charset="0"/>
                  <a:cs typeface="Arial" pitchFamily="34" charset="0"/>
                </a:rPr>
                <a:t>I</a:t>
              </a:r>
              <a:r>
                <a:rPr lang="en-US" dirty="0"/>
                <a:t>. </a:t>
              </a:r>
              <a:r>
                <a:rPr lang="en-US" sz="1200" dirty="0"/>
                <a:t>Hook/Mini Lesson: I see, I think, I wonder. </a:t>
              </a:r>
              <a:endParaRPr lang="en-US" sz="1200" b="1" dirty="0">
                <a:latin typeface="LD Elementary" pitchFamily="2" charset="0"/>
                <a:cs typeface="Arial" pitchFamily="34" charset="0"/>
              </a:endParaRP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LD Elementary" pitchFamily="2" charset="0"/>
                  <a:cs typeface="Arial" pitchFamily="34" charset="0"/>
                </a:rPr>
                <a:t>C </a:t>
              </a:r>
              <a:r>
                <a:rPr kumimoji="0" lang="en-US" sz="12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LD Elementary" pitchFamily="2" charset="0"/>
                  <a:cs typeface="Arial" pitchFamily="34" charset="0"/>
                </a:rPr>
                <a:t>Group</a:t>
              </a:r>
              <a:r>
                <a:rPr kumimoji="0" lang="en-US" sz="1200" i="0" u="none" strike="noStrike" cap="none" normalizeH="0" dirty="0">
                  <a:ln>
                    <a:noFill/>
                  </a:ln>
                  <a:solidFill>
                    <a:schemeClr val="tx1"/>
                  </a:solidFill>
                  <a:effectLst/>
                  <a:latin typeface="LD Elementary" pitchFamily="2" charset="0"/>
                  <a:cs typeface="Arial" pitchFamily="34" charset="0"/>
                </a:rPr>
                <a:t> Discussion</a:t>
              </a:r>
              <a:endParaRPr kumimoji="0" 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D Elementary" pitchFamily="2" charset="0"/>
                <a:cs typeface="Arial" pitchFamily="34" charset="0"/>
              </a:endParaRP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>
                  <a:latin typeface="LD Elementary" pitchFamily="2" charset="0"/>
                  <a:cs typeface="Arial" pitchFamily="34" charset="0"/>
                </a:rPr>
                <a:t>O </a:t>
              </a:r>
              <a:r>
                <a:rPr lang="en-US" sz="1200" dirty="0">
                  <a:latin typeface="LD Elementary" pitchFamily="2" charset="0"/>
                  <a:cs typeface="Arial" pitchFamily="34" charset="0"/>
                </a:rPr>
                <a:t>Graphic Organizer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LD Elementary" pitchFamily="2" charset="0"/>
                  <a:cs typeface="Arial" pitchFamily="34" charset="0"/>
                </a:rPr>
                <a:t>R</a:t>
              </a:r>
              <a:r>
                <a:rPr lang="en-US" sz="1200" dirty="0"/>
                <a:t>. World Studies for Georgia Students 6; </a:t>
              </a:r>
              <a:r>
                <a:rPr lang="en-US" sz="1200" dirty="0" err="1"/>
                <a:t>Clairmont</a:t>
              </a:r>
              <a:r>
                <a:rPr lang="en-US" sz="1200" dirty="0"/>
                <a:t> Press. Pages 66-70, Chapter 4: Geography and history of </a:t>
              </a:r>
              <a:r>
                <a:rPr lang="en-US" sz="1200" dirty="0" smtClean="0"/>
                <a:t>Canada: Economic </a:t>
              </a:r>
              <a:r>
                <a:rPr lang="en-US" sz="1200" dirty="0"/>
                <a:t>Section; and Glossary. 2. Online research resources. </a:t>
              </a:r>
              <a:endParaRPr kumimoji="0" 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D Elementary" pitchFamily="2" charset="0"/>
                <a:cs typeface="Arial" pitchFamily="34" charset="0"/>
              </a:endParaRPr>
            </a:p>
          </p:txBody>
        </p:sp>
        <p:grpSp>
          <p:nvGrpSpPr>
            <p:cNvPr id="12" name="Group 18"/>
            <p:cNvGrpSpPr>
              <a:grpSpLocks/>
            </p:cNvGrpSpPr>
            <p:nvPr/>
          </p:nvGrpSpPr>
          <p:grpSpPr bwMode="auto">
            <a:xfrm>
              <a:off x="106664757" y="108687613"/>
              <a:ext cx="2434593" cy="2609853"/>
              <a:chOff x="106664757" y="108964022"/>
              <a:chExt cx="2434593" cy="2457450"/>
            </a:xfrm>
          </p:grpSpPr>
          <p:sp>
            <p:nvSpPr>
              <p:cNvPr id="16" name="AutoShape 19"/>
              <p:cNvSpPr>
                <a:spLocks noChangeArrowheads="1"/>
              </p:cNvSpPr>
              <p:nvPr/>
            </p:nvSpPr>
            <p:spPr bwMode="auto">
              <a:xfrm>
                <a:off x="106664760" y="108964022"/>
                <a:ext cx="2434590" cy="2457450"/>
              </a:xfrm>
              <a:prstGeom prst="flowChartAlternateProcess">
                <a:avLst/>
              </a:prstGeom>
              <a:solidFill>
                <a:srgbClr val="FFFF00"/>
              </a:solidFill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" name="Text Box 20"/>
              <p:cNvSpPr txBox="1">
                <a:spLocks noChangeArrowheads="1"/>
              </p:cNvSpPr>
              <p:nvPr/>
            </p:nvSpPr>
            <p:spPr bwMode="auto">
              <a:xfrm>
                <a:off x="106664757" y="108998721"/>
                <a:ext cx="2434593" cy="241823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1" i="0" u="none" strike="noStrike" cap="none" normalizeH="0" baseline="0" dirty="0">
                    <a:ln>
                      <a:noFill/>
                    </a:ln>
                    <a:effectLst/>
                    <a:latin typeface="LD Elementary" pitchFamily="2" charset="0"/>
                    <a:cs typeface="Arial" pitchFamily="34" charset="0"/>
                  </a:rPr>
                  <a:t>Academic Vocabulary</a:t>
                </a:r>
              </a:p>
              <a:p>
                <a:pPr lvl="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/>
                  <a:t>regional• political map • physical map • channel • plain • peninsula continent• Eurasia • geographical • rainforest • canal • desert • gulf • environmental • air pollution• natural resources • location • climate • distribution •trade • impact • population</a:t>
                </a:r>
                <a:endParaRPr kumimoji="0" lang="en-US" b="1" i="0" u="none" strike="noStrike" cap="none" normalizeH="0" baseline="0" dirty="0">
                  <a:ln>
                    <a:noFill/>
                  </a:ln>
                  <a:effectLst/>
                  <a:latin typeface="LD Elementary" pitchFamily="2" charset="0"/>
                  <a:cs typeface="Arial" pitchFamily="34" charset="0"/>
                </a:endParaRPr>
              </a:p>
            </p:txBody>
          </p:sp>
        </p:grpSp>
        <p:sp>
          <p:nvSpPr>
            <p:cNvPr id="13" name="Text Box 21"/>
            <p:cNvSpPr txBox="1">
              <a:spLocks noChangeArrowheads="1"/>
            </p:cNvSpPr>
            <p:nvPr/>
          </p:nvSpPr>
          <p:spPr bwMode="auto">
            <a:xfrm>
              <a:off x="109099351" y="108881506"/>
              <a:ext cx="4589141" cy="2121631"/>
            </a:xfrm>
            <a:prstGeom prst="rect">
              <a:avLst/>
            </a:prstGeom>
            <a:noFill/>
            <a:ln w="57150" cap="rnd" algn="in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LD Elementary" pitchFamily="2" charset="0"/>
                  <a:cs typeface="Arial" pitchFamily="34" charset="0"/>
                </a:rPr>
                <a:t>Learning </a:t>
              </a:r>
              <a:r>
                <a:rPr lang="en-US" sz="2000" b="1" dirty="0">
                  <a:solidFill>
                    <a:srgbClr val="000000"/>
                  </a:solidFill>
                  <a:latin typeface="LD Elementary" pitchFamily="2" charset="0"/>
                  <a:cs typeface="Arial" pitchFamily="34" charset="0"/>
                </a:rPr>
                <a:t>Targets</a:t>
              </a:r>
              <a:r>
                <a:rPr kumimoji="0" lang="en-US" sz="2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LD Elementary" pitchFamily="2" charset="0"/>
                  <a:cs typeface="Arial" pitchFamily="34" charset="0"/>
                </a:rPr>
                <a:t>: </a:t>
              </a:r>
            </a:p>
          </p:txBody>
        </p:sp>
        <p:sp>
          <p:nvSpPr>
            <p:cNvPr id="14" name="Text Box 22"/>
            <p:cNvSpPr txBox="1">
              <a:spLocks noChangeArrowheads="1"/>
            </p:cNvSpPr>
            <p:nvPr/>
          </p:nvSpPr>
          <p:spPr bwMode="auto">
            <a:xfrm>
              <a:off x="110459045" y="106491739"/>
              <a:ext cx="3101340" cy="2224240"/>
            </a:xfrm>
            <a:prstGeom prst="rect">
              <a:avLst/>
            </a:prstGeom>
            <a:noFill/>
            <a:ln w="34925" cmpd="thinThick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Arial" pitchFamily="34" charset="0"/>
                <a:cs typeface="Arial" pitchFamily="34" charset="0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Arial" pitchFamily="34" charset="0"/>
                <a:cs typeface="Arial" pitchFamily="34" charset="0"/>
              </a:endParaRP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Arial" pitchFamily="34" charset="0"/>
                <a:cs typeface="Arial" pitchFamily="34" charset="0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13" y="-319692"/>
            <a:ext cx="1005285" cy="1005285"/>
          </a:xfrm>
          <a:prstGeom prst="rect">
            <a:avLst/>
          </a:prstGeom>
        </p:spPr>
      </p:pic>
      <p:sp>
        <p:nvSpPr>
          <p:cNvPr id="26" name="Text Box 21"/>
          <p:cNvSpPr txBox="1">
            <a:spLocks noChangeArrowheads="1"/>
          </p:cNvSpPr>
          <p:nvPr/>
        </p:nvSpPr>
        <p:spPr bwMode="auto">
          <a:xfrm>
            <a:off x="2074452" y="5410194"/>
            <a:ext cx="3030948" cy="334894"/>
          </a:xfrm>
          <a:prstGeom prst="rect">
            <a:avLst/>
          </a:prstGeom>
          <a:noFill/>
          <a:ln w="31750" cap="rnd" algn="in">
            <a:solidFill>
              <a:srgbClr val="6600CC"/>
            </a:solidFill>
            <a:prstDash val="sysDot"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srgbClr val="FFFF00"/>
                </a:solidFill>
                <a:latin typeface="LD Elementary" pitchFamily="2" charset="0"/>
                <a:cs typeface="Arial" pitchFamily="34" charset="0"/>
              </a:rPr>
              <a:t>Glance at Assignments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85707" y="-6766"/>
            <a:ext cx="1904147" cy="646331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LD Elementary"/>
              </a:rPr>
              <a:t>Dawn Bland   </a:t>
            </a:r>
          </a:p>
          <a:p>
            <a:pPr algn="ctr"/>
            <a:r>
              <a:rPr lang="en-US" dirty="0">
                <a:latin typeface="LD Elementary"/>
              </a:rPr>
              <a:t>Social Studies</a:t>
            </a:r>
          </a:p>
        </p:txBody>
      </p:sp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E4AA6AAF-7E4E-49F2-96FB-8A2CA734E7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7101225"/>
              </p:ext>
            </p:extLst>
          </p:nvPr>
        </p:nvGraphicFramePr>
        <p:xfrm>
          <a:off x="-457200" y="5726602"/>
          <a:ext cx="8153401" cy="3293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1506">
                  <a:extLst>
                    <a:ext uri="{9D8B030D-6E8A-4147-A177-3AD203B41FA5}">
                      <a16:colId xmlns:a16="http://schemas.microsoft.com/office/drawing/2014/main" val="1737708539"/>
                    </a:ext>
                  </a:extLst>
                </a:gridCol>
                <a:gridCol w="1528764">
                  <a:extLst>
                    <a:ext uri="{9D8B030D-6E8A-4147-A177-3AD203B41FA5}">
                      <a16:colId xmlns:a16="http://schemas.microsoft.com/office/drawing/2014/main" val="2793918122"/>
                    </a:ext>
                  </a:extLst>
                </a:gridCol>
                <a:gridCol w="1936430">
                  <a:extLst>
                    <a:ext uri="{9D8B030D-6E8A-4147-A177-3AD203B41FA5}">
                      <a16:colId xmlns:a16="http://schemas.microsoft.com/office/drawing/2014/main" val="258180188"/>
                    </a:ext>
                  </a:extLst>
                </a:gridCol>
                <a:gridCol w="1358900">
                  <a:extLst>
                    <a:ext uri="{9D8B030D-6E8A-4147-A177-3AD203B41FA5}">
                      <a16:colId xmlns:a16="http://schemas.microsoft.com/office/drawing/2014/main" val="3698143392"/>
                    </a:ext>
                  </a:extLst>
                </a:gridCol>
                <a:gridCol w="1128135">
                  <a:extLst>
                    <a:ext uri="{9D8B030D-6E8A-4147-A177-3AD203B41FA5}">
                      <a16:colId xmlns:a16="http://schemas.microsoft.com/office/drawing/2014/main" val="3682790201"/>
                    </a:ext>
                  </a:extLst>
                </a:gridCol>
                <a:gridCol w="1589666">
                  <a:extLst>
                    <a:ext uri="{9D8B030D-6E8A-4147-A177-3AD203B41FA5}">
                      <a16:colId xmlns:a16="http://schemas.microsoft.com/office/drawing/2014/main" val="3392175698"/>
                    </a:ext>
                  </a:extLst>
                </a:gridCol>
              </a:tblGrid>
              <a:tr h="336128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Day</a:t>
                      </a:r>
                    </a:p>
                  </a:txBody>
                  <a:tcPr marL="118018" marR="118018" marT="59009" marB="59009" vert="vert27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Warm-Up</a:t>
                      </a:r>
                    </a:p>
                  </a:txBody>
                  <a:tcPr marL="118018" marR="118018" marT="59009" marB="59009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Instructional Block</a:t>
                      </a:r>
                    </a:p>
                  </a:txBody>
                  <a:tcPr marL="118018" marR="118018" marT="59009" marB="59009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Classwork</a:t>
                      </a:r>
                    </a:p>
                  </a:txBody>
                  <a:tcPr marL="118018" marR="118018" marT="59009" marB="59009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Closing</a:t>
                      </a:r>
                    </a:p>
                  </a:txBody>
                  <a:tcPr marL="118018" marR="118018" marT="59009" marB="59009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Homework</a:t>
                      </a:r>
                    </a:p>
                  </a:txBody>
                  <a:tcPr marL="118018" marR="118018" marT="59009" marB="59009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5619316"/>
                  </a:ext>
                </a:extLst>
              </a:tr>
              <a:tr h="598546">
                <a:tc>
                  <a:txBody>
                    <a:bodyPr/>
                    <a:lstStyle/>
                    <a:p>
                      <a:pPr algn="ctr"/>
                      <a:r>
                        <a:rPr lang="en-US" sz="1050" b="1" i="1" dirty="0">
                          <a:solidFill>
                            <a:schemeClr val="tx1"/>
                          </a:solidFill>
                        </a:rPr>
                        <a:t>Day 1</a:t>
                      </a:r>
                    </a:p>
                  </a:txBody>
                  <a:tcPr marL="118018" marR="118018" marT="59009" marB="59009" vert="vert270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“I think, I</a:t>
                      </a:r>
                      <a:r>
                        <a:rPr lang="en-US" sz="900" baseline="0" dirty="0" smtClean="0">
                          <a:solidFill>
                            <a:schemeClr val="tx1"/>
                          </a:solidFill>
                        </a:rPr>
                        <a:t> see , I wonder”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 smtClean="0">
                          <a:solidFill>
                            <a:schemeClr val="tx1"/>
                          </a:solidFill>
                        </a:rPr>
                        <a:t>Asynchronous</a:t>
                      </a:r>
                    </a:p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Australia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Australia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Exit ticket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N/A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6663330"/>
                  </a:ext>
                </a:extLst>
              </a:tr>
              <a:tr h="516449">
                <a:tc>
                  <a:txBody>
                    <a:bodyPr/>
                    <a:lstStyle/>
                    <a:p>
                      <a:pPr algn="ctr"/>
                      <a:r>
                        <a:rPr lang="en-US" sz="1050" b="1" i="1" dirty="0"/>
                        <a:t>Day 2</a:t>
                      </a:r>
                    </a:p>
                  </a:txBody>
                  <a:tcPr marL="118018" marR="118018" marT="59009" marB="59009" vert="vert27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“I</a:t>
                      </a:r>
                      <a:r>
                        <a:rPr lang="en-US" sz="900" baseline="0" dirty="0"/>
                        <a:t> think, I see, I wonder”</a:t>
                      </a:r>
                      <a:endParaRPr lang="en-US" sz="9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 smtClean="0"/>
                        <a:t>Australia</a:t>
                      </a:r>
                      <a:endParaRPr lang="en-US" sz="900" dirty="0"/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Australia</a:t>
                      </a:r>
                      <a:endParaRPr lang="en-US" sz="900" dirty="0"/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Exit ticket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N/A</a:t>
                      </a:r>
                    </a:p>
                  </a:txBody>
                  <a:tcPr marL="118018" marR="118018" marT="59009" marB="59009"/>
                </a:tc>
                <a:extLst>
                  <a:ext uri="{0D108BD9-81ED-4DB2-BD59-A6C34878D82A}">
                    <a16:rowId xmlns:a16="http://schemas.microsoft.com/office/drawing/2014/main" val="3753238956"/>
                  </a:ext>
                </a:extLst>
              </a:tr>
              <a:tr h="598546">
                <a:tc>
                  <a:txBody>
                    <a:bodyPr/>
                    <a:lstStyle/>
                    <a:p>
                      <a:pPr algn="ctr"/>
                      <a:r>
                        <a:rPr lang="en-US" sz="1050" b="1" i="1" dirty="0"/>
                        <a:t>Day 3</a:t>
                      </a:r>
                    </a:p>
                  </a:txBody>
                  <a:tcPr marL="118018" marR="118018" marT="59009" marB="59009" vert="vert270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“I</a:t>
                      </a:r>
                      <a:r>
                        <a:rPr lang="en-US" sz="900" baseline="0" dirty="0"/>
                        <a:t> think, I see, I wonder”</a:t>
                      </a:r>
                      <a:endParaRPr lang="en-US" sz="9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 smtClean="0">
                          <a:solidFill>
                            <a:schemeClr val="tx1"/>
                          </a:solidFill>
                        </a:rPr>
                        <a:t>Asynchronous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Australia</a:t>
                      </a: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Australia</a:t>
                      </a:r>
                      <a:endParaRPr lang="en-US" sz="1000" dirty="0"/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/>
                        <a:t>Exit ticket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N/A</a:t>
                      </a: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5581987"/>
                  </a:ext>
                </a:extLst>
              </a:tr>
              <a:tr h="516449">
                <a:tc>
                  <a:txBody>
                    <a:bodyPr/>
                    <a:lstStyle/>
                    <a:p>
                      <a:pPr algn="ctr"/>
                      <a:r>
                        <a:rPr lang="en-US" sz="1050" b="1" i="1" u="none" dirty="0"/>
                        <a:t>Day 4</a:t>
                      </a:r>
                    </a:p>
                  </a:txBody>
                  <a:tcPr marL="118018" marR="118018" marT="59009" marB="59009" vert="vert27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“I</a:t>
                      </a:r>
                      <a:r>
                        <a:rPr lang="en-US" sz="900" baseline="0" dirty="0"/>
                        <a:t> think, I see, I wonder”</a:t>
                      </a:r>
                      <a:endParaRPr lang="en-US" sz="9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Australia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smtClean="0"/>
                        <a:t>Australia</a:t>
                      </a:r>
                      <a:endParaRPr lang="en-US" sz="900" dirty="0"/>
                    </a:p>
                    <a:p>
                      <a:endParaRPr lang="en-US" sz="900" dirty="0"/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Exit Ticket</a:t>
                      </a:r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N/A</a:t>
                      </a:r>
                    </a:p>
                  </a:txBody>
                  <a:tcPr marL="118018" marR="118018" marT="59009" marB="59009"/>
                </a:tc>
                <a:extLst>
                  <a:ext uri="{0D108BD9-81ED-4DB2-BD59-A6C34878D82A}">
                    <a16:rowId xmlns:a16="http://schemas.microsoft.com/office/drawing/2014/main" val="3325193647"/>
                  </a:ext>
                </a:extLst>
              </a:tr>
              <a:tr h="700786">
                <a:tc>
                  <a:txBody>
                    <a:bodyPr/>
                    <a:lstStyle/>
                    <a:p>
                      <a:pPr algn="ctr"/>
                      <a:r>
                        <a:rPr lang="en-US" sz="1050" b="1" i="1" dirty="0"/>
                        <a:t>Day 5</a:t>
                      </a:r>
                    </a:p>
                  </a:txBody>
                  <a:tcPr marL="118018" marR="118018" marT="59009" marB="59009" vert="vert270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Professional Learning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Conferences</a:t>
                      </a: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Professional Learning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Conferences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Professional Learning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Conferences</a:t>
                      </a:r>
                    </a:p>
                    <a:p>
                      <a:endParaRPr lang="en-US" sz="1000" dirty="0"/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Professional Learning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Conferences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N/A</a:t>
                      </a: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843698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8534400" y="374307"/>
            <a:ext cx="1955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05/17-21/2021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6732977" y="690324"/>
            <a:ext cx="13949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LD Elementary" pitchFamily="2" charset="0"/>
                <a:cs typeface="Arial" pitchFamily="34" charset="0"/>
              </a:rPr>
              <a:t>Standards: </a:t>
            </a:r>
          </a:p>
        </p:txBody>
      </p:sp>
      <p:sp>
        <p:nvSpPr>
          <p:cNvPr id="28" name="Rectangle 27"/>
          <p:cNvSpPr/>
          <p:nvPr/>
        </p:nvSpPr>
        <p:spPr>
          <a:xfrm>
            <a:off x="4930376" y="944854"/>
            <a:ext cx="54590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4611988" y="955735"/>
            <a:ext cx="3429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600" b="1" dirty="0"/>
              <a:t>SS6H3</a:t>
            </a:r>
            <a:r>
              <a:rPr lang="en-US" sz="1600" dirty="0"/>
              <a:t> </a:t>
            </a:r>
          </a:p>
          <a:p>
            <a:r>
              <a:rPr lang="en-US" sz="1600" b="1" dirty="0"/>
              <a:t>SS6G7</a:t>
            </a:r>
            <a:r>
              <a:rPr lang="en-US" sz="1600" dirty="0"/>
              <a:t> </a:t>
            </a:r>
          </a:p>
          <a:p>
            <a:r>
              <a:rPr lang="en-US" sz="1600" b="1" dirty="0"/>
              <a:t>SS6CG3</a:t>
            </a:r>
          </a:p>
          <a:p>
            <a:r>
              <a:rPr lang="en-US" sz="1600" b="1" dirty="0"/>
              <a:t>SS6E7,8,9</a:t>
            </a:r>
          </a:p>
          <a:p>
            <a:endParaRPr lang="en-US" sz="1600" b="1" dirty="0"/>
          </a:p>
          <a:p>
            <a:r>
              <a:rPr lang="en-US" sz="1600" dirty="0"/>
              <a:t> </a:t>
            </a:r>
          </a:p>
        </p:txBody>
      </p:sp>
      <p:sp>
        <p:nvSpPr>
          <p:cNvPr id="8" name="Rectangle 7"/>
          <p:cNvSpPr/>
          <p:nvPr/>
        </p:nvSpPr>
        <p:spPr>
          <a:xfrm>
            <a:off x="2976825" y="4387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b="1" dirty="0"/>
          </a:p>
        </p:txBody>
      </p:sp>
      <p:sp>
        <p:nvSpPr>
          <p:cNvPr id="15" name="Rectangle 14"/>
          <p:cNvSpPr/>
          <p:nvPr/>
        </p:nvSpPr>
        <p:spPr>
          <a:xfrm>
            <a:off x="2379153" y="3486737"/>
            <a:ext cx="3429000" cy="41088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Canada: Review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92039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737183411D63A46B099932C9EA03A2D" ma:contentTypeVersion="13" ma:contentTypeDescription="Create a new document." ma:contentTypeScope="" ma:versionID="8879446c9de975333d617a3acd73e7da">
  <xsd:schema xmlns:xsd="http://www.w3.org/2001/XMLSchema" xmlns:xs="http://www.w3.org/2001/XMLSchema" xmlns:p="http://schemas.microsoft.com/office/2006/metadata/properties" xmlns:ns3="d90ca092-4bec-4e23-aa5f-15e295414dbc" xmlns:ns4="4fe98146-5e1e-4168-b55d-b67a3818c9fb" targetNamespace="http://schemas.microsoft.com/office/2006/metadata/properties" ma:root="true" ma:fieldsID="403060fca5f2d15a3418073e06a037bc" ns3:_="" ns4:_="">
    <xsd:import namespace="d90ca092-4bec-4e23-aa5f-15e295414dbc"/>
    <xsd:import namespace="4fe98146-5e1e-4168-b55d-b67a3818c9fb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Location" minOccurs="0"/>
                <xsd:element ref="ns4:MediaServiceEventHashCode" minOccurs="0"/>
                <xsd:element ref="ns4:MediaServiceGenerationTime" minOccurs="0"/>
                <xsd:element ref="ns4:MediaServiceOCR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0ca092-4bec-4e23-aa5f-15e295414db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e98146-5e1e-4168-b55d-b67a3818c9f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5" nillable="true" ma:displayName="MediaServiceLocation" ma:description="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C167F30-809A-4DA4-BC32-42E7FFBA31D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52073AC-F1D0-4B7A-9993-8F545032E94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90ca092-4bec-4e23-aa5f-15e295414dbc"/>
    <ds:schemaRef ds:uri="4fe98146-5e1e-4168-b55d-b67a3818c9f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00A18FF-F83B-4E90-906E-59F0E077D693}">
  <ds:schemaRefs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terms/"/>
    <ds:schemaRef ds:uri="http://schemas.microsoft.com/office/2006/metadata/properties"/>
    <ds:schemaRef ds:uri="4fe98146-5e1e-4168-b55d-b67a3818c9fb"/>
    <ds:schemaRef ds:uri="http://purl.org/dc/elements/1.1/"/>
    <ds:schemaRef ds:uri="d90ca092-4bec-4e23-aa5f-15e295414dbc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25182</TotalTime>
  <Words>503</Words>
  <Application>Microsoft Office PowerPoint</Application>
  <PresentationFormat>On-screen Show (4:3)</PresentationFormat>
  <Paragraphs>146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LD Elementary</vt:lpstr>
      <vt:lpstr>Pineapple Delight</vt:lpstr>
      <vt:lpstr>Symbol</vt:lpstr>
      <vt:lpstr>Times New Roman</vt:lpstr>
      <vt:lpstr>Office Theme</vt:lpstr>
      <vt:lpstr>PowerPoint Presentation</vt:lpstr>
      <vt:lpstr>PowerPoint Presentation</vt:lpstr>
    </vt:vector>
  </TitlesOfParts>
  <Company>Oklahoma City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Megan</dc:creator>
  <cp:lastModifiedBy>Bland, Dawn</cp:lastModifiedBy>
  <cp:revision>104</cp:revision>
  <dcterms:created xsi:type="dcterms:W3CDTF">2014-03-30T01:45:15Z</dcterms:created>
  <dcterms:modified xsi:type="dcterms:W3CDTF">2021-05-16T23:40:38Z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0x0101003737183411D63A46B099932C9EA03A2D</vt:lpwstr>
  </property>
</Properties>
</file>